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65" r:id="rId13"/>
    <p:sldId id="271" r:id="rId14"/>
    <p:sldId id="266" r:id="rId15"/>
    <p:sldId id="267" r:id="rId16"/>
    <p:sldId id="270" r:id="rId17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81675" autoAdjust="0"/>
  </p:normalViewPr>
  <p:slideViewPr>
    <p:cSldViewPr>
      <p:cViewPr varScale="1">
        <p:scale>
          <a:sx n="81" d="100"/>
          <a:sy n="81" d="100"/>
        </p:scale>
        <p:origin x="266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45127-B0A7-4458-90AD-CB5B3B9DA79E}" type="datetimeFigureOut">
              <a:rPr lang="sv-SE" smtClean="0"/>
              <a:t>2020-11-23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69C8F-F572-493E-86D2-ED6AB5B7B9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79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8" descr="090323_Lnu_Symbo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989148"/>
          </a:xfrm>
        </p:spPr>
        <p:txBody>
          <a:bodyPr>
            <a:noAutofit/>
          </a:bodyPr>
          <a:lstStyle>
            <a:lvl1pPr algn="l">
              <a:lnSpc>
                <a:spcPts val="7500"/>
              </a:lnSpc>
              <a:defRPr sz="75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006850"/>
            <a:ext cx="7058052" cy="163195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Picture 11" descr="090323_Lnu_Wordmark_Eng_transparen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6300788"/>
            <a:ext cx="2643188" cy="30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8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593685"/>
            <a:ext cx="7645400" cy="844550"/>
          </a:xfrm>
        </p:spPr>
        <p:txBody>
          <a:bodyPr/>
          <a:lstStyle/>
          <a:p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650999"/>
            <a:ext cx="7645400" cy="4356101"/>
          </a:xfrm>
        </p:spPr>
        <p:txBody>
          <a:bodyPr/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95869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593685"/>
            <a:ext cx="7645400" cy="844550"/>
          </a:xfrm>
        </p:spPr>
        <p:txBody>
          <a:bodyPr/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4850" y="1650999"/>
            <a:ext cx="3790950" cy="4349769"/>
          </a:xfrm>
        </p:spPr>
        <p:txBody>
          <a:bodyPr>
            <a:normAutofit/>
          </a:bodyPr>
          <a:lstStyle>
            <a:lvl1pPr marL="3175" indent="-3175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0999"/>
            <a:ext cx="3702050" cy="4349769"/>
          </a:xfrm>
          <a:noFill/>
        </p:spPr>
        <p:txBody>
          <a:bodyPr>
            <a:normAutofit/>
          </a:bodyPr>
          <a:lstStyle>
            <a:lvl1pPr marL="3175" indent="-3175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5209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850" y="1535113"/>
            <a:ext cx="379253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4850" y="2174875"/>
            <a:ext cx="3792538" cy="38322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70522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705225" cy="38322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6269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75648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21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39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17455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593685"/>
            <a:ext cx="76454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0" name="Picture 8" descr="090323_Lnu_Symbol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090323_Lnu_Wordmark_Eng_transparent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6300788"/>
            <a:ext cx="2643188" cy="30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7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Times New Roman" pitchFamily="18" charset="0"/>
          <a:ea typeface="ＭＳ Ｐゴシック" charset="0"/>
          <a:cs typeface="Times New Roman" pitchFamily="18" charset="0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ea typeface="ＭＳ Ｐゴシック" charset="0"/>
          <a:cs typeface="Times New Roman" pitchFamily="18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ea typeface="ＭＳ Ｐゴシック" charset="0"/>
          <a:cs typeface="Times New Roman" pitchFamily="18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ea typeface="ＭＳ Ｐゴシック" charset="0"/>
          <a:cs typeface="Times New Roman" pitchFamily="18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ea typeface="ＭＳ Ｐゴシック" charset="0"/>
          <a:cs typeface="Times New Roman" pitchFamily="18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Times New Roman" pitchFamily="18" charset="0"/>
          <a:ea typeface="ＭＳ Ｐゴシック" charset="0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nu.se/en/meet-linnaeus-university/contact-and-visit-us/crisis-and-security/corona/" TargetMode="External"/><Relationship Id="rId2" Type="http://schemas.openxmlformats.org/officeDocument/2006/relationships/hyperlink" Target="https://www.icurer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cesie.ngo/posts/10164107570785557" TargetMode="External"/><Relationship Id="rId5" Type="http://schemas.openxmlformats.org/officeDocument/2006/relationships/hyperlink" Target="https://www.facebook.com/cesie.ngo/posts/10163132308730557" TargetMode="External"/><Relationship Id="rId4" Type="http://schemas.openxmlformats.org/officeDocument/2006/relationships/hyperlink" Target="https://youtu.be/gS-3Z41FsJ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esie.org/en/higher-education-and-research/rere-ehealth-research-innovation/" TargetMode="External"/><Relationship Id="rId3" Type="http://schemas.openxmlformats.org/officeDocument/2006/relationships/hyperlink" Target="https://www.linkedin.com/events/6729065685558808577/" TargetMode="External"/><Relationship Id="rId7" Type="http://schemas.openxmlformats.org/officeDocument/2006/relationships/hyperlink" Target="https://99nicu.org/calendar/event/249-research-variables/" TargetMode="External"/><Relationship Id="rId2" Type="http://schemas.openxmlformats.org/officeDocument/2006/relationships/hyperlink" Target="https://egyneosafety.net/third-newsletter-about-corona-virus-nl-no-3-2020-from-project-ic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99nicu.org/calendar/event/248-e-health-training-program-taltech-estonia-13th-november-2020/" TargetMode="External"/><Relationship Id="rId5" Type="http://schemas.openxmlformats.org/officeDocument/2006/relationships/hyperlink" Target="https://www.academia.edu/44420076/ERASMUS_Capacity_building_project" TargetMode="External"/><Relationship Id="rId4" Type="http://schemas.openxmlformats.org/officeDocument/2006/relationships/hyperlink" Target="https://twitter.com/home" TargetMode="External"/><Relationship Id="rId9" Type="http://schemas.openxmlformats.org/officeDocument/2006/relationships/hyperlink" Target="https://www.taltech.ee/health-care-technolo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75208"/>
            <a:ext cx="6732748" cy="137899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sv-SE" sz="8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WELCOME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sv-SE" sz="2800" b="1" dirty="0"/>
              <a:t/>
            </a:r>
            <a:br>
              <a:rPr lang="sv-SE" sz="2800" b="1" dirty="0"/>
            </a:br>
            <a:r>
              <a:rPr lang="sv-SE" sz="2800" b="1" dirty="0" smtClean="0"/>
              <a:t>ICU</a:t>
            </a:r>
            <a:br>
              <a:rPr lang="sv-SE" sz="2800" b="1" dirty="0" smtClean="0"/>
            </a:br>
            <a:r>
              <a:rPr lang="sv-SE" sz="2800" b="1" dirty="0" err="1" smtClean="0"/>
              <a:t>Knowledge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triangle</a:t>
            </a:r>
            <a:r>
              <a:rPr lang="sv-SE" sz="2800" b="1" dirty="0" smtClean="0"/>
              <a:t>, Innovation,</a:t>
            </a:r>
            <a:br>
              <a:rPr lang="sv-SE" sz="2800" b="1" dirty="0" smtClean="0"/>
            </a:br>
            <a:r>
              <a:rPr lang="sv-SE" sz="2800" b="1" dirty="0" err="1" smtClean="0"/>
              <a:t>Reinforcing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of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Education</a:t>
            </a:r>
            <a:r>
              <a:rPr lang="sv-SE" sz="2800" b="1" dirty="0" smtClean="0"/>
              <a:t>, Research,  </a:t>
            </a:r>
            <a:br>
              <a:rPr lang="sv-SE" sz="2800" b="1" dirty="0" smtClean="0"/>
            </a:br>
            <a:r>
              <a:rPr lang="sv-SE" sz="2800" b="1" dirty="0" smtClean="0"/>
              <a:t>E-Health and Medical Links</a:t>
            </a:r>
            <a:endParaRPr lang="sv-SE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293096"/>
            <a:ext cx="8136904" cy="1512168"/>
          </a:xfrm>
        </p:spPr>
        <p:txBody>
          <a:bodyPr>
            <a:normAutofit fontScale="25000" lnSpcReduction="20000"/>
          </a:bodyPr>
          <a:lstStyle/>
          <a:p>
            <a:endParaRPr lang="sv-SE" dirty="0"/>
          </a:p>
          <a:p>
            <a:pPr algn="ctr"/>
            <a:r>
              <a:rPr lang="sv-SE" sz="5600" b="1" dirty="0"/>
              <a:t>Kick off </a:t>
            </a:r>
            <a:r>
              <a:rPr lang="sv-SE" sz="5600" b="1" dirty="0" smtClean="0"/>
              <a:t>meeting</a:t>
            </a:r>
          </a:p>
          <a:p>
            <a:pPr algn="ctr"/>
            <a:r>
              <a:rPr lang="sv-SE" sz="5600" b="1" dirty="0" smtClean="0"/>
              <a:t>10-11 </a:t>
            </a:r>
            <a:r>
              <a:rPr lang="sv-SE" sz="5600" b="1" dirty="0" err="1" smtClean="0"/>
              <a:t>February</a:t>
            </a:r>
            <a:r>
              <a:rPr lang="sv-SE" sz="5600" b="1" dirty="0" smtClean="0"/>
              <a:t>, 2020</a:t>
            </a:r>
          </a:p>
          <a:p>
            <a:pPr algn="ctr"/>
            <a:r>
              <a:rPr lang="sv-SE" sz="5600" b="1" dirty="0" err="1" smtClean="0"/>
              <a:t>October</a:t>
            </a:r>
            <a:r>
              <a:rPr lang="sv-SE" sz="5600" b="1" dirty="0" smtClean="0"/>
              <a:t> 6 City, </a:t>
            </a:r>
            <a:r>
              <a:rPr lang="sv-SE" sz="5600" b="1" dirty="0" err="1" smtClean="0"/>
              <a:t>Egypt</a:t>
            </a:r>
            <a:endParaRPr lang="sv-SE" sz="5600" b="1" dirty="0"/>
          </a:p>
          <a:p>
            <a:endParaRPr lang="sv-SE" sz="5600" b="1" dirty="0"/>
          </a:p>
          <a:p>
            <a:pPr algn="ctr"/>
            <a:r>
              <a:rPr lang="sv-SE" sz="5600" b="1" dirty="0" smtClean="0"/>
              <a:t>Mosad Zineldin and  Valentina </a:t>
            </a:r>
            <a:r>
              <a:rPr lang="sv-SE" sz="5600" b="1" dirty="0"/>
              <a:t>Vasicheva, </a:t>
            </a:r>
            <a:r>
              <a:rPr lang="sv-SE" sz="5600" b="1" dirty="0" smtClean="0"/>
              <a:t>LNU</a:t>
            </a:r>
          </a:p>
          <a:p>
            <a:pPr algn="ctr"/>
            <a:r>
              <a:rPr lang="sv-SE" sz="5600" b="1" dirty="0" smtClean="0"/>
              <a:t>And </a:t>
            </a:r>
            <a:r>
              <a:rPr lang="sv-SE" sz="5600" b="1" smtClean="0"/>
              <a:t>ICU team</a:t>
            </a:r>
            <a:endParaRPr lang="sv-SE" sz="5600" b="1" dirty="0" smtClean="0"/>
          </a:p>
          <a:p>
            <a:pPr algn="ctr"/>
            <a:endParaRPr lang="sv-SE" sz="5600" b="1" dirty="0"/>
          </a:p>
        </p:txBody>
      </p:sp>
      <p:pic>
        <p:nvPicPr>
          <p:cNvPr id="6" name="Bildobjekt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1208"/>
            <a:ext cx="3387725" cy="74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939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</a:t>
            </a:r>
            <a:r>
              <a:rPr lang="sv-SE" dirty="0" smtClean="0"/>
              <a:t>. </a:t>
            </a:r>
            <a:r>
              <a:rPr lang="sv-SE" dirty="0" err="1" smtClean="0"/>
              <a:t>Some</a:t>
            </a:r>
            <a:r>
              <a:rPr lang="sv-SE" dirty="0" smtClean="0"/>
              <a:t> implementation </a:t>
            </a:r>
            <a:r>
              <a:rPr lang="sv-SE" dirty="0" err="1" smtClean="0"/>
              <a:t>of</a:t>
            </a:r>
            <a:r>
              <a:rPr lang="sv-SE" dirty="0" smtClean="0"/>
              <a:t> the Dissemination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-Family messages word files </a:t>
            </a:r>
            <a:endParaRPr lang="sv-SE" dirty="0"/>
          </a:p>
          <a:p>
            <a:r>
              <a:rPr lang="en-US" dirty="0"/>
              <a:t>2- Family messages YouTube  </a:t>
            </a:r>
            <a:endParaRPr lang="sv-SE" dirty="0"/>
          </a:p>
          <a:p>
            <a:r>
              <a:rPr lang="en-US" dirty="0"/>
              <a:t>3-project </a:t>
            </a:r>
            <a:r>
              <a:rPr lang="en-US" dirty="0" err="1"/>
              <a:t>wesite</a:t>
            </a:r>
            <a:r>
              <a:rPr lang="en-US" dirty="0"/>
              <a:t> </a:t>
            </a:r>
            <a:endParaRPr lang="sv-SE" dirty="0"/>
          </a:p>
          <a:p>
            <a:r>
              <a:rPr lang="en-US" dirty="0"/>
              <a:t>4-</a:t>
            </a:r>
            <a:r>
              <a:rPr lang="en-US" u="sng" dirty="0">
                <a:hlinkClick r:id="rId2"/>
              </a:rPr>
              <a:t>https://www.icurere.com/</a:t>
            </a:r>
            <a:endParaRPr lang="sv-SE" dirty="0"/>
          </a:p>
          <a:p>
            <a:r>
              <a:rPr lang="en-US" dirty="0"/>
              <a:t>5-https://ac15f990-1e47-4d47-beda-3519e1823f72.filesusr.com/</a:t>
            </a:r>
            <a:r>
              <a:rPr lang="en-US" dirty="0" err="1"/>
              <a:t>ugd</a:t>
            </a:r>
            <a:r>
              <a:rPr lang="en-US" dirty="0"/>
              <a:t>/b7e8de_d4499179a2a547ecbcf947eb618a70ec.pdf</a:t>
            </a:r>
            <a:endParaRPr lang="sv-SE" dirty="0"/>
          </a:p>
          <a:p>
            <a:r>
              <a:rPr lang="en-US" dirty="0"/>
              <a:t>6-</a:t>
            </a:r>
            <a:r>
              <a:rPr lang="en-US" u="sng" dirty="0">
                <a:hlinkClick r:id="rId3"/>
              </a:rPr>
              <a:t>https://lnu.se/</a:t>
            </a:r>
            <a:r>
              <a:rPr lang="en-US" u="sng" dirty="0" err="1">
                <a:hlinkClick r:id="rId3"/>
              </a:rPr>
              <a:t>en</a:t>
            </a:r>
            <a:r>
              <a:rPr lang="en-US" u="sng" dirty="0">
                <a:hlinkClick r:id="rId3"/>
              </a:rPr>
              <a:t>/meet-</a:t>
            </a:r>
            <a:r>
              <a:rPr lang="en-US" u="sng" dirty="0" err="1">
                <a:hlinkClick r:id="rId3"/>
              </a:rPr>
              <a:t>linnaeus</a:t>
            </a:r>
            <a:r>
              <a:rPr lang="en-US" u="sng" dirty="0">
                <a:hlinkClick r:id="rId3"/>
              </a:rPr>
              <a:t>-university/contact-and-visit-us/crisis-and-security/corona/</a:t>
            </a:r>
            <a:endParaRPr lang="sv-SE" dirty="0"/>
          </a:p>
          <a:p>
            <a:r>
              <a:rPr lang="en-US" dirty="0"/>
              <a:t>7-</a:t>
            </a:r>
            <a:r>
              <a:rPr lang="fr-FR" dirty="0" err="1"/>
              <a:t>TalTech</a:t>
            </a:r>
            <a:r>
              <a:rPr lang="fr-FR" dirty="0"/>
              <a:t> </a:t>
            </a:r>
            <a:r>
              <a:rPr lang="fr-FR" dirty="0" err="1"/>
              <a:t>e.medicine</a:t>
            </a:r>
            <a:r>
              <a:rPr lang="fr-FR" dirty="0"/>
              <a:t> Centre </a:t>
            </a:r>
            <a:endParaRPr lang="sv-SE" dirty="0"/>
          </a:p>
          <a:p>
            <a:r>
              <a:rPr lang="fr-FR" u="sng" dirty="0">
                <a:hlinkClick r:id="rId4"/>
              </a:rPr>
              <a:t>https://youtu.be/gS-3Z41FsJs</a:t>
            </a:r>
            <a:endParaRPr lang="sv-SE" dirty="0"/>
          </a:p>
          <a:p>
            <a:pPr lvl="0"/>
            <a:r>
              <a:rPr lang="fr-FR" u="sng" dirty="0">
                <a:hlinkClick r:id="rId5"/>
              </a:rPr>
              <a:t>https://www.facebook.com/cesie.ngo/posts/10163132308730557</a:t>
            </a:r>
            <a:endParaRPr lang="sv-SE" dirty="0"/>
          </a:p>
          <a:p>
            <a:r>
              <a:rPr lang="fr-FR" u="sng" dirty="0">
                <a:hlinkClick r:id="rId6"/>
              </a:rPr>
              <a:t>https://www.facebook.com/cesie.ngo/posts/10164107570785557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8451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sv-SE" dirty="0" smtClean="0"/>
              <a:t>WP</a:t>
            </a:r>
            <a:r>
              <a:rPr lang="en-GB" dirty="0" smtClean="0"/>
              <a:t>7</a:t>
            </a:r>
            <a:r>
              <a:rPr lang="en-GB" dirty="0"/>
              <a:t>: Sustainability </a:t>
            </a:r>
            <a:r>
              <a:rPr lang="sv-SE" dirty="0"/>
              <a:t> </a:t>
            </a:r>
            <a:r>
              <a:rPr lang="sv-SE" dirty="0" smtClean="0"/>
              <a:t>            </a:t>
            </a:r>
            <a:r>
              <a:rPr lang="sv-SE" dirty="0">
                <a:solidFill>
                  <a:srgbClr val="C00000"/>
                </a:solidFill>
              </a:rPr>
              <a:t>S</a:t>
            </a:r>
            <a:r>
              <a:rPr lang="sv-SE" dirty="0" smtClean="0">
                <a:solidFill>
                  <a:srgbClr val="C00000"/>
                </a:solidFill>
              </a:rPr>
              <a:t>tarts at YEAR 2 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7.1 Approval of the modules and diploma  </a:t>
            </a:r>
            <a:endParaRPr lang="sv-SE" dirty="0"/>
          </a:p>
          <a:p>
            <a:pPr lvl="0"/>
            <a:r>
              <a:rPr lang="en-GB" dirty="0"/>
              <a:t>7.2 Launched in-service training by </a:t>
            </a:r>
            <a:r>
              <a:rPr lang="en-GB" dirty="0" err="1"/>
              <a:t>CeHI</a:t>
            </a:r>
            <a:r>
              <a:rPr lang="en-GB" dirty="0"/>
              <a:t> </a:t>
            </a:r>
            <a:endParaRPr lang="sv-SE" dirty="0"/>
          </a:p>
          <a:p>
            <a:pPr lvl="0"/>
            <a:r>
              <a:rPr lang="en-GB" dirty="0"/>
              <a:t>7.3 Core Fundraising &amp; Analytics Teams </a:t>
            </a:r>
            <a:endParaRPr lang="sv-SE" dirty="0"/>
          </a:p>
          <a:p>
            <a:r>
              <a:rPr lang="en-GB" dirty="0"/>
              <a:t>7.4 Inter-regional association “</a:t>
            </a:r>
            <a:r>
              <a:rPr lang="en-GB" dirty="0" err="1"/>
              <a:t>CeHI</a:t>
            </a:r>
            <a:r>
              <a:rPr lang="en-GB" dirty="0"/>
              <a:t>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1986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WP8: Quality Control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4850" y="1268760"/>
            <a:ext cx="7645400" cy="4356101"/>
          </a:xfrm>
        </p:spPr>
        <p:txBody>
          <a:bodyPr/>
          <a:lstStyle/>
          <a:p>
            <a:pPr lvl="0"/>
            <a:r>
              <a:rPr lang="en-GB" dirty="0"/>
              <a:t>8.1 Established Quality Control Group </a:t>
            </a:r>
            <a:endParaRPr lang="sv-SE" dirty="0"/>
          </a:p>
          <a:p>
            <a:pPr lvl="0"/>
            <a:r>
              <a:rPr lang="en-GB" dirty="0"/>
              <a:t>8.2 Project contingency plan</a:t>
            </a:r>
            <a:endParaRPr lang="sv-SE" dirty="0"/>
          </a:p>
          <a:p>
            <a:pPr lvl="0"/>
            <a:r>
              <a:rPr lang="en-GB" dirty="0"/>
              <a:t>8.3 Implemented internal QC procedures </a:t>
            </a:r>
            <a:endParaRPr lang="sv-SE" dirty="0"/>
          </a:p>
          <a:p>
            <a:pPr lvl="0"/>
            <a:r>
              <a:rPr lang="en-GB" dirty="0"/>
              <a:t>8.4 Implemented external QC procedures </a:t>
            </a:r>
            <a:endParaRPr lang="sv-SE" dirty="0"/>
          </a:p>
          <a:p>
            <a:pPr lvl="0"/>
            <a:r>
              <a:rPr lang="en-GB" dirty="0"/>
              <a:t>8.5 Completed inter-project </a:t>
            </a:r>
            <a:r>
              <a:rPr lang="en-GB" dirty="0" smtClean="0"/>
              <a:t>coaching</a:t>
            </a:r>
          </a:p>
          <a:p>
            <a:pPr lvl="0"/>
            <a:endParaRPr lang="en-GB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i="1" dirty="0" smtClean="0">
                <a:solidFill>
                  <a:schemeClr val="tx2"/>
                </a:solidFill>
              </a:rPr>
              <a:t>Quality </a:t>
            </a:r>
            <a:r>
              <a:rPr lang="en-US" sz="2000" i="1" dirty="0">
                <a:solidFill>
                  <a:schemeClr val="tx2"/>
                </a:solidFill>
              </a:rPr>
              <a:t>control grouped is </a:t>
            </a:r>
            <a:r>
              <a:rPr lang="en-US" sz="2000" i="1" dirty="0" smtClean="0">
                <a:solidFill>
                  <a:schemeClr val="tx2"/>
                </a:solidFill>
              </a:rPr>
              <a:t>established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i="1" dirty="0" smtClean="0">
                <a:solidFill>
                  <a:schemeClr val="tx2"/>
                </a:solidFill>
              </a:rPr>
              <a:t>Quality evaluation of activities and meetings are conducted</a:t>
            </a:r>
            <a:endParaRPr lang="en-US" sz="2000" i="1" dirty="0" smtClean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i="1" dirty="0" smtClean="0">
                <a:solidFill>
                  <a:schemeClr val="tx2"/>
                </a:solidFill>
              </a:rPr>
              <a:t>Project </a:t>
            </a:r>
            <a:r>
              <a:rPr lang="en-US" sz="2000" i="1" dirty="0">
                <a:solidFill>
                  <a:schemeClr val="tx2"/>
                </a:solidFill>
              </a:rPr>
              <a:t>contingency plan was discussed and agreed upon at the kick off meeting. The updates to the plan are made regularly according to circumstances</a:t>
            </a:r>
            <a:r>
              <a:rPr lang="en-GB" sz="2000" i="1" dirty="0">
                <a:solidFill>
                  <a:schemeClr val="tx2"/>
                </a:solidFill>
              </a:rPr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i="1" dirty="0">
                <a:solidFill>
                  <a:schemeClr val="tx2"/>
                </a:solidFill>
              </a:rPr>
              <a:t>After each conducted activity the survey is distributed to the participants and the answers </a:t>
            </a:r>
            <a:r>
              <a:rPr lang="en-US" sz="2000" i="1" dirty="0" smtClean="0">
                <a:solidFill>
                  <a:schemeClr val="tx2"/>
                </a:solidFill>
              </a:rPr>
              <a:t>are </a:t>
            </a:r>
            <a:r>
              <a:rPr lang="en-US" sz="2000" i="1" dirty="0">
                <a:solidFill>
                  <a:schemeClr val="tx2"/>
                </a:solidFill>
              </a:rPr>
              <a:t>summarized. </a:t>
            </a:r>
            <a:endParaRPr lang="sv-SE" sz="2000" i="1" dirty="0">
              <a:solidFill>
                <a:schemeClr val="tx2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>
            <a:off x="7020272" y="1438235"/>
            <a:ext cx="1080120" cy="105792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7681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0910"/>
            <a:ext cx="9144000" cy="425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16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WP9</a:t>
            </a:r>
            <a:r>
              <a:rPr lang="en-GB" dirty="0"/>
              <a:t>: Management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9.1 </a:t>
            </a:r>
            <a:r>
              <a:rPr lang="en-GB" dirty="0"/>
              <a:t>Kick-off meeting </a:t>
            </a:r>
            <a:endParaRPr lang="sv-SE" dirty="0"/>
          </a:p>
          <a:p>
            <a:pPr lvl="0"/>
            <a:r>
              <a:rPr lang="en-GB" dirty="0"/>
              <a:t>9.2 Project Plan </a:t>
            </a:r>
            <a:endParaRPr lang="sv-SE" dirty="0"/>
          </a:p>
          <a:p>
            <a:pPr lvl="0"/>
            <a:r>
              <a:rPr lang="en-GB" dirty="0"/>
              <a:t>9.3 Consortium agreement </a:t>
            </a:r>
            <a:endParaRPr lang="sv-SE" dirty="0"/>
          </a:p>
          <a:p>
            <a:pPr lvl="0"/>
            <a:r>
              <a:rPr lang="en-GB" dirty="0"/>
              <a:t>9.4 Coordination meetings </a:t>
            </a:r>
            <a:endParaRPr lang="sv-SE" dirty="0"/>
          </a:p>
          <a:p>
            <a:pPr lvl="0"/>
            <a:r>
              <a:rPr lang="en-GB" dirty="0"/>
              <a:t>9.5 Project </a:t>
            </a:r>
            <a:r>
              <a:rPr lang="en-GB" dirty="0" smtClean="0"/>
              <a:t>reports </a:t>
            </a:r>
            <a:r>
              <a:rPr lang="en-GB" dirty="0"/>
              <a:t>to </a:t>
            </a:r>
            <a:r>
              <a:rPr lang="en-GB" dirty="0" smtClean="0"/>
              <a:t>EC</a:t>
            </a:r>
          </a:p>
          <a:p>
            <a:pPr lvl="0"/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899592" y="3429000"/>
            <a:ext cx="7272808" cy="25202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Kick off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hold</a:t>
            </a:r>
            <a:r>
              <a:rPr lang="sv-SE" dirty="0" smtClean="0"/>
              <a:t> in Beirut in </a:t>
            </a:r>
            <a:r>
              <a:rPr lang="sv-SE" dirty="0" err="1" smtClean="0"/>
              <a:t>March</a:t>
            </a:r>
            <a:r>
              <a:rPr lang="sv-SE" dirty="0" smtClean="0"/>
              <a:t> 2020</a:t>
            </a:r>
          </a:p>
          <a:p>
            <a:pPr algn="ctr"/>
            <a:r>
              <a:rPr lang="sv-SE" dirty="0" smtClean="0"/>
              <a:t>All </a:t>
            </a:r>
            <a:r>
              <a:rPr lang="sv-SE" dirty="0" err="1" smtClean="0"/>
              <a:t>documentation</a:t>
            </a:r>
            <a:r>
              <a:rPr lang="sv-SE" dirty="0" smtClean="0"/>
              <a:t> is </a:t>
            </a:r>
            <a:r>
              <a:rPr lang="sv-SE" dirty="0" err="1" smtClean="0"/>
              <a:t>available</a:t>
            </a:r>
            <a:r>
              <a:rPr lang="sv-SE" dirty="0" smtClean="0"/>
              <a:t> in Box and is </a:t>
            </a:r>
            <a:r>
              <a:rPr lang="sv-SE" dirty="0" err="1" smtClean="0"/>
              <a:t>open</a:t>
            </a:r>
            <a:r>
              <a:rPr lang="sv-SE" dirty="0" smtClean="0"/>
              <a:t> to all partners</a:t>
            </a:r>
          </a:p>
          <a:p>
            <a:pPr algn="ctr"/>
            <a:r>
              <a:rPr lang="sv-SE" dirty="0" err="1" smtClean="0"/>
              <a:t>Coordination</a:t>
            </a:r>
            <a:r>
              <a:rPr lang="sv-SE" dirty="0" smtClean="0"/>
              <a:t> meetings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held</a:t>
            </a:r>
            <a:r>
              <a:rPr lang="sv-SE" dirty="0" smtClean="0"/>
              <a:t> online</a:t>
            </a:r>
          </a:p>
          <a:p>
            <a:pPr algn="ctr"/>
            <a:r>
              <a:rPr lang="sv-SE" dirty="0" err="1" smtClean="0"/>
              <a:t>Minutes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minutes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available</a:t>
            </a:r>
            <a:r>
              <a:rPr lang="sv-SE" dirty="0" smtClean="0"/>
              <a:t> in Box</a:t>
            </a:r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r>
              <a:rPr lang="sv-SE" dirty="0" err="1" smtClean="0"/>
              <a:t>Contigency</a:t>
            </a:r>
            <a:r>
              <a:rPr lang="sv-SE" dirty="0" smtClean="0"/>
              <a:t> plan is </a:t>
            </a:r>
            <a:r>
              <a:rPr lang="sv-SE" dirty="0" err="1" smtClean="0"/>
              <a:t>available</a:t>
            </a:r>
            <a:r>
              <a:rPr lang="sv-SE" dirty="0" smtClean="0"/>
              <a:t> and </a:t>
            </a:r>
            <a:r>
              <a:rPr lang="sv-SE" dirty="0" err="1" smtClean="0"/>
              <a:t>updated</a:t>
            </a:r>
            <a:r>
              <a:rPr lang="sv-SE" dirty="0" smtClean="0"/>
              <a:t> </a:t>
            </a:r>
            <a:r>
              <a:rPr lang="sv-SE" dirty="0" err="1" smtClean="0"/>
              <a:t>regularly</a:t>
            </a:r>
            <a:r>
              <a:rPr lang="sv-SE" dirty="0" smtClean="0"/>
              <a:t> </a:t>
            </a:r>
            <a:r>
              <a:rPr lang="sv-SE" dirty="0" err="1" smtClean="0"/>
              <a:t>according</a:t>
            </a:r>
            <a:r>
              <a:rPr lang="sv-SE" dirty="0" smtClean="0"/>
              <a:t> to </a:t>
            </a:r>
            <a:r>
              <a:rPr lang="sv-SE" dirty="0" err="1" smtClean="0"/>
              <a:t>circumstances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8906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6276722" cy="3384376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300" y="2898529"/>
            <a:ext cx="5971172" cy="319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36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8352928" cy="583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9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WP1: </a:t>
            </a:r>
            <a:r>
              <a:rPr lang="en-US" dirty="0"/>
              <a:t>University- Enterprise Centers of E-Health Innovations</a:t>
            </a:r>
          </a:p>
          <a:p>
            <a:r>
              <a:rPr lang="en-US" b="1" dirty="0"/>
              <a:t>WP2: </a:t>
            </a:r>
            <a:r>
              <a:rPr lang="en-US" dirty="0"/>
              <a:t>University- Enterprise Web Platform</a:t>
            </a:r>
          </a:p>
          <a:p>
            <a:r>
              <a:rPr lang="en-US" b="1" dirty="0"/>
              <a:t>WP3: </a:t>
            </a:r>
            <a:r>
              <a:rPr lang="en-US" dirty="0"/>
              <a:t>Professional Diploma &amp; Master Study Modules</a:t>
            </a:r>
          </a:p>
          <a:p>
            <a:r>
              <a:rPr lang="en-US" b="1" dirty="0"/>
              <a:t>WP4</a:t>
            </a:r>
            <a:r>
              <a:rPr lang="en-US" dirty="0"/>
              <a:t>: University- Enterprise In-service Training (IST)</a:t>
            </a:r>
          </a:p>
          <a:p>
            <a:r>
              <a:rPr lang="en-US" b="1" dirty="0"/>
              <a:t>WP5</a:t>
            </a:r>
            <a:r>
              <a:rPr lang="en-US" dirty="0"/>
              <a:t>: Capacity Building (CB)</a:t>
            </a:r>
          </a:p>
          <a:p>
            <a:r>
              <a:rPr lang="en-US" b="1" dirty="0"/>
              <a:t>WP6: </a:t>
            </a:r>
            <a:r>
              <a:rPr lang="en-US" dirty="0"/>
              <a:t>Dissemination</a:t>
            </a:r>
          </a:p>
          <a:p>
            <a:r>
              <a:rPr lang="en-US" b="1" dirty="0"/>
              <a:t>WP7: </a:t>
            </a:r>
            <a:r>
              <a:rPr lang="en-US" dirty="0"/>
              <a:t>Sustainability</a:t>
            </a:r>
          </a:p>
          <a:p>
            <a:r>
              <a:rPr lang="en-US" b="1" dirty="0"/>
              <a:t>WP8: </a:t>
            </a:r>
            <a:r>
              <a:rPr lang="en-US" dirty="0"/>
              <a:t>Quality Control (QC)</a:t>
            </a:r>
          </a:p>
          <a:p>
            <a:r>
              <a:rPr lang="en-US" b="1" dirty="0"/>
              <a:t>WP9</a:t>
            </a:r>
            <a:r>
              <a:rPr lang="en-US" dirty="0"/>
              <a:t>: Management</a:t>
            </a:r>
            <a:endParaRPr lang="en-US" b="1" dirty="0" smtClean="0">
              <a:effectLst/>
            </a:endParaRPr>
          </a:p>
          <a:p>
            <a:pPr algn="ctr"/>
            <a:r>
              <a:rPr lang="en-US" b="1" dirty="0" smtClean="0">
                <a:solidFill>
                  <a:srgbClr val="FFFFFF"/>
                </a:solidFill>
                <a:effectLst/>
              </a:rPr>
              <a:t>+ AZHU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502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WP1.</a:t>
            </a:r>
            <a:r>
              <a:rPr lang="en-GB" dirty="0"/>
              <a:t> PREPARATION 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WP1: </a:t>
            </a:r>
            <a:r>
              <a:rPr lang="en-GB" dirty="0" smtClean="0"/>
              <a:t>University-Enterprise </a:t>
            </a:r>
            <a:r>
              <a:rPr lang="en-GB" dirty="0"/>
              <a:t>(UE) </a:t>
            </a:r>
            <a:r>
              <a:rPr lang="en-GB" dirty="0" err="1"/>
              <a:t>Centers</a:t>
            </a:r>
            <a:r>
              <a:rPr lang="en-GB" dirty="0"/>
              <a:t> of  e-</a:t>
            </a:r>
            <a:r>
              <a:rPr lang="en-GB" dirty="0" err="1"/>
              <a:t>Healht</a:t>
            </a:r>
            <a:r>
              <a:rPr lang="en-GB" dirty="0"/>
              <a:t> innovation (</a:t>
            </a:r>
            <a:r>
              <a:rPr lang="en-GB" dirty="0" err="1"/>
              <a:t>CeHI</a:t>
            </a:r>
            <a:r>
              <a:rPr lang="en-GB" dirty="0"/>
              <a:t>) as the most important preparation phase for conducting the rest of the </a:t>
            </a:r>
            <a:r>
              <a:rPr lang="en-GB" dirty="0" err="1"/>
              <a:t>porjct</a:t>
            </a:r>
            <a:r>
              <a:rPr lang="en-GB" dirty="0"/>
              <a:t> activities </a:t>
            </a:r>
            <a:endParaRPr lang="sv-SE" dirty="0"/>
          </a:p>
          <a:p>
            <a:pPr lvl="0"/>
            <a:r>
              <a:rPr lang="en-GB" dirty="0"/>
              <a:t>1.1 Defined requirements for </a:t>
            </a:r>
            <a:r>
              <a:rPr lang="en-GB" dirty="0" err="1"/>
              <a:t>CeHI</a:t>
            </a:r>
            <a:r>
              <a:rPr lang="en-GB" dirty="0"/>
              <a:t> </a:t>
            </a:r>
            <a:r>
              <a:rPr lang="en-GB" dirty="0" err="1"/>
              <a:t>centers</a:t>
            </a:r>
            <a:r>
              <a:rPr lang="en-GB" dirty="0"/>
              <a:t> </a:t>
            </a:r>
            <a:r>
              <a:rPr lang="en-GB" dirty="0" smtClean="0"/>
              <a:t> 2020</a:t>
            </a:r>
            <a:endParaRPr lang="sv-SE" dirty="0"/>
          </a:p>
          <a:p>
            <a:pPr lvl="0"/>
            <a:r>
              <a:rPr lang="en-GB" dirty="0"/>
              <a:t>1.2 Established </a:t>
            </a:r>
            <a:r>
              <a:rPr lang="en-GB" dirty="0" err="1"/>
              <a:t>CeHI</a:t>
            </a:r>
            <a:r>
              <a:rPr lang="en-GB" dirty="0"/>
              <a:t> </a:t>
            </a:r>
            <a:r>
              <a:rPr lang="en-GB" dirty="0" err="1"/>
              <a:t>centers</a:t>
            </a:r>
            <a:r>
              <a:rPr lang="en-GB" dirty="0"/>
              <a:t> </a:t>
            </a:r>
            <a:r>
              <a:rPr lang="en-GB" dirty="0" smtClean="0"/>
              <a:t>		       2020</a:t>
            </a:r>
            <a:endParaRPr lang="sv-SE" dirty="0"/>
          </a:p>
          <a:p>
            <a:pPr lvl="0"/>
            <a:r>
              <a:rPr lang="en-GB" dirty="0"/>
              <a:t>1.3 Verified </a:t>
            </a:r>
            <a:r>
              <a:rPr lang="en-GB" dirty="0" err="1"/>
              <a:t>CeHI</a:t>
            </a:r>
            <a:r>
              <a:rPr lang="en-GB" dirty="0"/>
              <a:t> </a:t>
            </a:r>
            <a:r>
              <a:rPr lang="en-GB" dirty="0" smtClean="0"/>
              <a:t>			       </a:t>
            </a:r>
            <a:r>
              <a:rPr lang="en-GB" b="1" dirty="0" smtClean="0">
                <a:solidFill>
                  <a:srgbClr val="C00000"/>
                </a:solidFill>
              </a:rPr>
              <a:t>2021</a:t>
            </a:r>
            <a:endParaRPr lang="sv-SE" b="1" dirty="0">
              <a:solidFill>
                <a:srgbClr val="C00000"/>
              </a:solidFill>
            </a:endParaRPr>
          </a:p>
          <a:p>
            <a:pPr lvl="0"/>
            <a:r>
              <a:rPr lang="en-GB" dirty="0"/>
              <a:t>1.4 Launched consultancy services </a:t>
            </a:r>
            <a:r>
              <a:rPr lang="en-GB" dirty="0" smtClean="0"/>
              <a:t>	      </a:t>
            </a:r>
            <a:r>
              <a:rPr lang="en-GB" b="1" dirty="0" smtClean="0">
                <a:solidFill>
                  <a:srgbClr val="C00000"/>
                </a:solidFill>
              </a:rPr>
              <a:t>2021-2022</a:t>
            </a:r>
            <a:endParaRPr lang="en-GB" b="1" dirty="0" smtClean="0">
              <a:solidFill>
                <a:srgbClr val="C00000"/>
              </a:solidFill>
            </a:endParaRPr>
          </a:p>
          <a:p>
            <a:pPr lvl="0"/>
            <a:endParaRPr lang="en-GB" dirty="0"/>
          </a:p>
          <a:p>
            <a:pPr lvl="0"/>
            <a:endParaRPr lang="en-GB" dirty="0" smtClean="0"/>
          </a:p>
          <a:p>
            <a:pPr lvl="0"/>
            <a:r>
              <a:rPr lang="en-GB" i="1" dirty="0" smtClean="0">
                <a:solidFill>
                  <a:schemeClr val="tx2"/>
                </a:solidFill>
              </a:rPr>
              <a:t>The survey has be done. The answers are analysed, gaps are identified and recommendations are provided.</a:t>
            </a:r>
          </a:p>
          <a:p>
            <a:pPr lvl="0"/>
            <a:r>
              <a:rPr lang="en-GB" i="1" dirty="0" smtClean="0">
                <a:solidFill>
                  <a:schemeClr val="tx2"/>
                </a:solidFill>
              </a:rPr>
              <a:t>The reports are available in Box.</a:t>
            </a:r>
          </a:p>
          <a:p>
            <a:pPr lvl="0"/>
            <a:endParaRPr lang="sv-SE" dirty="0"/>
          </a:p>
        </p:txBody>
      </p:sp>
      <p:sp>
        <p:nvSpPr>
          <p:cNvPr id="4" name="Plus 3"/>
          <p:cNvSpPr/>
          <p:nvPr/>
        </p:nvSpPr>
        <p:spPr>
          <a:xfrm>
            <a:off x="7298408" y="1988840"/>
            <a:ext cx="1845592" cy="177800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613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4850" y="593684"/>
            <a:ext cx="7645400" cy="1179131"/>
          </a:xfrm>
        </p:spPr>
        <p:txBody>
          <a:bodyPr/>
          <a:lstStyle/>
          <a:p>
            <a:pPr algn="ctr"/>
            <a:r>
              <a:rPr lang="sv-SE" dirty="0" smtClean="0"/>
              <a:t>WP2.</a:t>
            </a:r>
            <a:r>
              <a:rPr lang="en-GB" dirty="0"/>
              <a:t> University -Enterprise Web platform KTERE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>
                <a:solidFill>
                  <a:srgbClr val="C00000"/>
                </a:solidFill>
              </a:rPr>
              <a:t>starts : 2021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2.1 </a:t>
            </a:r>
            <a:r>
              <a:rPr lang="en-GB" dirty="0"/>
              <a:t>Defined requirements for web platform KTERE  </a:t>
            </a:r>
            <a:endParaRPr lang="sv-SE" dirty="0"/>
          </a:p>
          <a:p>
            <a:pPr lvl="0"/>
            <a:r>
              <a:rPr lang="en-GB" dirty="0"/>
              <a:t>2.2 Established web platform KTERE  </a:t>
            </a:r>
            <a:endParaRPr lang="sv-SE" dirty="0"/>
          </a:p>
          <a:p>
            <a:pPr lvl="0"/>
            <a:r>
              <a:rPr lang="en-GB" dirty="0"/>
              <a:t>2.3 Launched web platform KTERE and integrated with the other existing </a:t>
            </a:r>
            <a:r>
              <a:rPr lang="en-GB" dirty="0" smtClean="0"/>
              <a:t>e-services</a:t>
            </a:r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3057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4850" y="260649"/>
            <a:ext cx="7755582" cy="864096"/>
          </a:xfrm>
        </p:spPr>
        <p:txBody>
          <a:bodyPr/>
          <a:lstStyle/>
          <a:p>
            <a:r>
              <a:rPr lang="sv-SE" dirty="0" smtClean="0"/>
              <a:t>WP3. </a:t>
            </a:r>
            <a:r>
              <a:rPr lang="en-GB" dirty="0"/>
              <a:t>Study courses and professional Diploma Programs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1650999"/>
            <a:ext cx="8098730" cy="4356101"/>
          </a:xfrm>
        </p:spPr>
        <p:txBody>
          <a:bodyPr/>
          <a:lstStyle/>
          <a:p>
            <a:pPr lvl="0"/>
            <a:r>
              <a:rPr lang="en-GB" dirty="0"/>
              <a:t>3.1 Established reference Team and defined programme requirements </a:t>
            </a:r>
            <a:endParaRPr lang="sv-SE" dirty="0"/>
          </a:p>
          <a:p>
            <a:pPr lvl="0"/>
            <a:r>
              <a:rPr lang="en-GB" dirty="0"/>
              <a:t>3.2 Designed course curriculum </a:t>
            </a:r>
            <a:endParaRPr lang="sv-SE" dirty="0"/>
          </a:p>
          <a:p>
            <a:pPr lvl="0"/>
            <a:r>
              <a:rPr lang="en-GB" dirty="0"/>
              <a:t>3.3 Verified  curriculum </a:t>
            </a:r>
            <a:r>
              <a:rPr lang="en-GB" dirty="0" smtClean="0"/>
              <a:t>                        </a:t>
            </a:r>
            <a:r>
              <a:rPr lang="sv-SE" b="1" dirty="0" smtClean="0">
                <a:solidFill>
                  <a:srgbClr val="C00000"/>
                </a:solidFill>
              </a:rPr>
              <a:t>2021</a:t>
            </a:r>
            <a:endParaRPr lang="sv-SE" b="1" dirty="0">
              <a:solidFill>
                <a:srgbClr val="C00000"/>
              </a:solidFill>
            </a:endParaRPr>
          </a:p>
          <a:p>
            <a:r>
              <a:rPr lang="en-GB" dirty="0"/>
              <a:t>3.4 ECTS grading scale &amp; diploma </a:t>
            </a:r>
            <a:r>
              <a:rPr lang="en-GB" dirty="0" smtClean="0"/>
              <a:t>Supplement </a:t>
            </a:r>
            <a:r>
              <a:rPr lang="en-GB" b="1" dirty="0" smtClean="0">
                <a:solidFill>
                  <a:srgbClr val="C00000"/>
                </a:solidFill>
              </a:rPr>
              <a:t>2021 -2022</a:t>
            </a:r>
            <a:endParaRPr lang="en-GB" b="1" dirty="0" smtClean="0">
              <a:solidFill>
                <a:srgbClr val="C00000"/>
              </a:solidFill>
            </a:endParaRPr>
          </a:p>
          <a:p>
            <a:endParaRPr lang="en-GB" dirty="0"/>
          </a:p>
          <a:p>
            <a:r>
              <a:rPr lang="en-GB" dirty="0" smtClean="0"/>
              <a:t>To be done:</a:t>
            </a:r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480384"/>
              </p:ext>
            </p:extLst>
          </p:nvPr>
        </p:nvGraphicFramePr>
        <p:xfrm>
          <a:off x="704850" y="3835588"/>
          <a:ext cx="8187631" cy="21715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07352">
                  <a:extLst>
                    <a:ext uri="{9D8B030D-6E8A-4147-A177-3AD203B41FA5}">
                      <a16:colId xmlns:a16="http://schemas.microsoft.com/office/drawing/2014/main" val="3453378030"/>
                    </a:ext>
                  </a:extLst>
                </a:gridCol>
                <a:gridCol w="3205558">
                  <a:extLst>
                    <a:ext uri="{9D8B030D-6E8A-4147-A177-3AD203B41FA5}">
                      <a16:colId xmlns:a16="http://schemas.microsoft.com/office/drawing/2014/main" val="586479011"/>
                    </a:ext>
                  </a:extLst>
                </a:gridCol>
                <a:gridCol w="1974721">
                  <a:extLst>
                    <a:ext uri="{9D8B030D-6E8A-4147-A177-3AD203B41FA5}">
                      <a16:colId xmlns:a16="http://schemas.microsoft.com/office/drawing/2014/main" val="1216819096"/>
                    </a:ext>
                  </a:extLst>
                </a:gridCol>
              </a:tblGrid>
              <a:tr h="930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</a:rPr>
                        <a:t>Designed</a:t>
                      </a:r>
                      <a:r>
                        <a:rPr lang="fr-FR" sz="1100" dirty="0">
                          <a:effectLst/>
                        </a:rPr>
                        <a:t> course curriculum 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Study of state of art of the existing Curriculum at Partners </a:t>
                      </a:r>
                      <a:r>
                        <a:rPr lang="en-US" sz="1100" dirty="0" err="1">
                          <a:effectLst/>
                        </a:rPr>
                        <a:t>Universiti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es</a:t>
                      </a:r>
                      <a:r>
                        <a:rPr lang="en-US" sz="1100" dirty="0">
                          <a:effectLst/>
                        </a:rPr>
                        <a:t> , Individuation of the gaps to be filled Individuation of the steps to be done 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 and description of existing Curriculum 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0935055"/>
                  </a:ext>
                </a:extLst>
              </a:tr>
              <a:tr h="620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Verified  curriculum 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Individuation of best course for partner countries Adaptation of the course for North Africa reality 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Course design Course held , Course accreditation 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1531167"/>
                  </a:ext>
                </a:extLst>
              </a:tr>
              <a:tr h="620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ECTS grading scale &amp; diploma Supplement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Individuation of the weight of each modules insight the course curricula and assignment of the ECTS 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ECTS for each module 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1826989"/>
                  </a:ext>
                </a:extLst>
              </a:tr>
            </a:tbl>
          </a:graphicData>
        </a:graphic>
      </p:graphicFrame>
      <p:sp>
        <p:nvSpPr>
          <p:cNvPr id="5" name="Plus 4"/>
          <p:cNvSpPr/>
          <p:nvPr/>
        </p:nvSpPr>
        <p:spPr>
          <a:xfrm>
            <a:off x="7092280" y="1124745"/>
            <a:ext cx="1092090" cy="115049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460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WP4</a:t>
            </a:r>
            <a:r>
              <a:rPr lang="en-GB" dirty="0" smtClean="0"/>
              <a:t>:In-service </a:t>
            </a:r>
            <a:r>
              <a:rPr lang="en-GB" dirty="0"/>
              <a:t>training 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4.1 Defined programme requirements </a:t>
            </a:r>
            <a:endParaRPr lang="sv-SE" dirty="0"/>
          </a:p>
          <a:p>
            <a:pPr lvl="0"/>
            <a:r>
              <a:rPr lang="en-GB" dirty="0"/>
              <a:t>4.2 Designed in-service modules </a:t>
            </a:r>
            <a:endParaRPr lang="sv-SE" dirty="0"/>
          </a:p>
          <a:p>
            <a:pPr lvl="0"/>
            <a:r>
              <a:rPr lang="en-GB" dirty="0"/>
              <a:t>4.3 Launched in-service modules </a:t>
            </a:r>
            <a:endParaRPr lang="sv-SE" dirty="0"/>
          </a:p>
          <a:p>
            <a:r>
              <a:rPr lang="en-GB" dirty="0"/>
              <a:t>4.4 Verified in-service modules 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Training by </a:t>
            </a:r>
            <a:r>
              <a:rPr lang="en-GB" dirty="0" err="1" smtClean="0"/>
              <a:t>TalTech</a:t>
            </a:r>
            <a:r>
              <a:rPr lang="en-GB" dirty="0" smtClean="0"/>
              <a:t> - November 2020 – appr.100 participants</a:t>
            </a:r>
            <a:endParaRPr lang="sv-SE" dirty="0"/>
          </a:p>
        </p:txBody>
      </p:sp>
      <p:sp>
        <p:nvSpPr>
          <p:cNvPr id="4" name="Plus 3"/>
          <p:cNvSpPr/>
          <p:nvPr/>
        </p:nvSpPr>
        <p:spPr>
          <a:xfrm>
            <a:off x="6732240" y="3284984"/>
            <a:ext cx="1080120" cy="105792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6156176" y="824537"/>
            <a:ext cx="2664296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b="1" dirty="0" smtClean="0"/>
              <a:t>Starts </a:t>
            </a:r>
            <a:r>
              <a:rPr lang="sv-SE" sz="2800" b="1" dirty="0" err="1" smtClean="0"/>
              <a:t>Year</a:t>
            </a:r>
            <a:r>
              <a:rPr lang="sv-SE" sz="2800" b="1" dirty="0" smtClean="0"/>
              <a:t> 2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257644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WP5</a:t>
            </a:r>
            <a:r>
              <a:rPr lang="en-GB" dirty="0" smtClean="0"/>
              <a:t>: </a:t>
            </a:r>
            <a:r>
              <a:rPr lang="en-GB" dirty="0"/>
              <a:t>Capacity Building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8928" y="1122038"/>
            <a:ext cx="7645400" cy="4903797"/>
          </a:xfrm>
        </p:spPr>
        <p:txBody>
          <a:bodyPr/>
          <a:lstStyle/>
          <a:p>
            <a:pPr lvl="0"/>
            <a:r>
              <a:rPr lang="en-GB" dirty="0"/>
              <a:t>5.1 Established local teams </a:t>
            </a:r>
            <a:endParaRPr lang="sv-SE" dirty="0"/>
          </a:p>
          <a:p>
            <a:pPr lvl="0"/>
            <a:r>
              <a:rPr lang="en-GB" dirty="0"/>
              <a:t>5.2 Completed English courses</a:t>
            </a:r>
            <a:endParaRPr lang="sv-SE" dirty="0"/>
          </a:p>
          <a:p>
            <a:pPr lvl="0"/>
            <a:r>
              <a:rPr lang="en-GB" dirty="0"/>
              <a:t>5.3 Capacities built for all involved </a:t>
            </a:r>
            <a:r>
              <a:rPr lang="en-GB" dirty="0" smtClean="0"/>
              <a:t>groups</a:t>
            </a:r>
          </a:p>
          <a:p>
            <a:pPr lvl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schemeClr val="tx2"/>
                </a:solidFill>
              </a:rPr>
              <a:t>Training by </a:t>
            </a:r>
            <a:r>
              <a:rPr lang="en-GB" b="1" i="1" dirty="0" err="1">
                <a:solidFill>
                  <a:schemeClr val="tx2"/>
                </a:solidFill>
              </a:rPr>
              <a:t>TalTech</a:t>
            </a:r>
            <a:r>
              <a:rPr lang="en-GB" b="1" i="1" dirty="0">
                <a:solidFill>
                  <a:schemeClr val="tx2"/>
                </a:solidFill>
              </a:rPr>
              <a:t> - November 2020 – appr.100 participants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Local teams are defined</a:t>
            </a:r>
          </a:p>
          <a:p>
            <a:pPr lvl="0"/>
            <a:endParaRPr lang="en-GB" dirty="0" smtClean="0"/>
          </a:p>
          <a:p>
            <a:r>
              <a:rPr lang="en-US" i="1" dirty="0">
                <a:solidFill>
                  <a:schemeClr val="tx2"/>
                </a:solidFill>
              </a:rPr>
              <a:t>5.1 : established local teams : Completed (</a:t>
            </a:r>
            <a:r>
              <a:rPr lang="en-US" i="1" dirty="0" err="1">
                <a:solidFill>
                  <a:schemeClr val="tx2"/>
                </a:solidFill>
              </a:rPr>
              <a:t>i</a:t>
            </a:r>
            <a:r>
              <a:rPr lang="en-US" i="1" dirty="0">
                <a:solidFill>
                  <a:schemeClr val="tx2"/>
                </a:solidFill>
              </a:rPr>
              <a:t> hope all partners were able to send to professor </a:t>
            </a:r>
            <a:r>
              <a:rPr lang="en-US" i="1" dirty="0" err="1">
                <a:solidFill>
                  <a:schemeClr val="tx2"/>
                </a:solidFill>
              </a:rPr>
              <a:t>mosad</a:t>
            </a:r>
            <a:r>
              <a:rPr lang="en-US" i="1" dirty="0">
                <a:solidFill>
                  <a:schemeClr val="tx2"/>
                </a:solidFill>
              </a:rPr>
              <a:t> their nominations)</a:t>
            </a:r>
            <a:endParaRPr lang="sv-SE" i="1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5.2 : English courses training: MUBS is currently preparing a placement test + syllabi of 3 English courses (Deadline December 10, 2020). The training will be conducted at partner institutions during the first quarter of 2021.</a:t>
            </a:r>
            <a:endParaRPr lang="sv-SE" i="1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5.3: Capacities built for all involved groups : Ongoing (you can refer here to the </a:t>
            </a:r>
            <a:r>
              <a:rPr lang="en-US" i="1" dirty="0" err="1">
                <a:solidFill>
                  <a:schemeClr val="tx2"/>
                </a:solidFill>
              </a:rPr>
              <a:t>Taltech</a:t>
            </a:r>
            <a:r>
              <a:rPr lang="en-US" i="1" dirty="0">
                <a:solidFill>
                  <a:schemeClr val="tx2"/>
                </a:solidFill>
              </a:rPr>
              <a:t> training in which we involved stakeholders to increase the visibility and impact of the project + planned </a:t>
            </a:r>
            <a:r>
              <a:rPr lang="en-US" i="1" dirty="0" err="1">
                <a:solidFill>
                  <a:schemeClr val="tx2"/>
                </a:solidFill>
              </a:rPr>
              <a:t>Cesie</a:t>
            </a:r>
            <a:r>
              <a:rPr lang="en-US" i="1" dirty="0">
                <a:solidFill>
                  <a:schemeClr val="tx2"/>
                </a:solidFill>
              </a:rPr>
              <a:t> training...)</a:t>
            </a:r>
            <a:endParaRPr lang="sv-SE" i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Training by </a:t>
            </a:r>
            <a:r>
              <a:rPr lang="en-GB" i="1" dirty="0" err="1">
                <a:solidFill>
                  <a:schemeClr val="tx2"/>
                </a:solidFill>
              </a:rPr>
              <a:t>TalTech</a:t>
            </a:r>
            <a:r>
              <a:rPr lang="en-GB" i="1" dirty="0">
                <a:solidFill>
                  <a:schemeClr val="tx2"/>
                </a:solidFill>
              </a:rPr>
              <a:t> - November 2020 – appr.100 participants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Local teams are defined</a:t>
            </a:r>
          </a:p>
          <a:p>
            <a:pPr lvl="0"/>
            <a:endParaRPr lang="en-GB" dirty="0"/>
          </a:p>
          <a:p>
            <a:pPr lvl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000" i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v-SE" sz="2000" i="1" dirty="0">
              <a:solidFill>
                <a:schemeClr val="tx2"/>
              </a:solidFill>
            </a:endParaRPr>
          </a:p>
          <a:p>
            <a:pPr lvl="0"/>
            <a:r>
              <a:rPr lang="en-GB" sz="2000" i="1" dirty="0" smtClean="0">
                <a:solidFill>
                  <a:schemeClr val="tx2"/>
                </a:solidFill>
              </a:rPr>
              <a:t> </a:t>
            </a:r>
            <a:endParaRPr lang="sv-SE" sz="2000" i="1" dirty="0">
              <a:solidFill>
                <a:schemeClr val="tx2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>
            <a:off x="4427984" y="895292"/>
            <a:ext cx="1080120" cy="105792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40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WP</a:t>
            </a:r>
            <a:r>
              <a:rPr lang="en-GB" dirty="0" smtClean="0"/>
              <a:t>6</a:t>
            </a:r>
            <a:r>
              <a:rPr lang="en-GB" dirty="0"/>
              <a:t>: Dissemination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124744"/>
            <a:ext cx="7645400" cy="4824536"/>
          </a:xfrm>
        </p:spPr>
        <p:txBody>
          <a:bodyPr/>
          <a:lstStyle/>
          <a:p>
            <a:pPr lvl="0"/>
            <a:r>
              <a:rPr lang="en-GB" dirty="0"/>
              <a:t>6.1 Guidelines dissemination/strategy </a:t>
            </a:r>
            <a:r>
              <a:rPr lang="en-GB" dirty="0" err="1"/>
              <a:t>defination</a:t>
            </a:r>
            <a:r>
              <a:rPr lang="en-GB" dirty="0"/>
              <a:t> </a:t>
            </a:r>
            <a:endParaRPr lang="sv-SE" dirty="0"/>
          </a:p>
          <a:p>
            <a:pPr lvl="0"/>
            <a:r>
              <a:rPr lang="en-GB" dirty="0"/>
              <a:t>6.2 </a:t>
            </a:r>
            <a:r>
              <a:rPr lang="en-GB" dirty="0" err="1"/>
              <a:t>Webportal</a:t>
            </a:r>
            <a:r>
              <a:rPr lang="en-GB" dirty="0"/>
              <a:t>, </a:t>
            </a:r>
            <a:r>
              <a:rPr lang="en-GB" dirty="0" err="1" smtClean="0"/>
              <a:t>sharepoint</a:t>
            </a:r>
            <a:r>
              <a:rPr lang="en-GB" dirty="0"/>
              <a:t>, </a:t>
            </a:r>
            <a:r>
              <a:rPr lang="en-GB" dirty="0" smtClean="0"/>
              <a:t>electronic </a:t>
            </a:r>
            <a:r>
              <a:rPr lang="en-GB" dirty="0"/>
              <a:t>means and Graphical Dissemination Suite </a:t>
            </a:r>
            <a:endParaRPr lang="sv-SE" dirty="0"/>
          </a:p>
          <a:p>
            <a:pPr lvl="0"/>
            <a:r>
              <a:rPr lang="en-GB" dirty="0"/>
              <a:t>6.3 Arranged internal and external dissemination actions &amp; networking with stakeholders</a:t>
            </a:r>
            <a:endParaRPr lang="sv-SE" dirty="0"/>
          </a:p>
          <a:p>
            <a:pPr lvl="0"/>
            <a:r>
              <a:rPr lang="en-GB" dirty="0"/>
              <a:t>6.4 </a:t>
            </a:r>
            <a:r>
              <a:rPr lang="en-GB" dirty="0" smtClean="0"/>
              <a:t>Social </a:t>
            </a:r>
            <a:r>
              <a:rPr lang="en-GB" dirty="0"/>
              <a:t>media and </a:t>
            </a:r>
            <a:r>
              <a:rPr lang="en-GB" dirty="0" smtClean="0"/>
              <a:t>media </a:t>
            </a:r>
            <a:r>
              <a:rPr lang="en-GB" dirty="0"/>
              <a:t>covers  </a:t>
            </a:r>
            <a:endParaRPr lang="sv-SE" dirty="0"/>
          </a:p>
          <a:p>
            <a:r>
              <a:rPr lang="en-GB" dirty="0"/>
              <a:t>6.5  Publications, newsletters </a:t>
            </a:r>
            <a:endParaRPr lang="en-GB" dirty="0" smtClean="0"/>
          </a:p>
          <a:p>
            <a:r>
              <a:rPr lang="en-GB" dirty="0" smtClean="0"/>
              <a:t>FOCUS of OUR dissemination plan and Implementation (you can find it on BOX and Website) is on: </a:t>
            </a:r>
            <a:endParaRPr lang="en-GB" dirty="0"/>
          </a:p>
          <a:p>
            <a:pPr lvl="0" algn="ctr"/>
            <a:r>
              <a:rPr lang="sv-SE" b="1" dirty="0" err="1"/>
              <a:t>raise</a:t>
            </a:r>
            <a:r>
              <a:rPr lang="sv-SE" dirty="0"/>
              <a:t> </a:t>
            </a:r>
            <a:r>
              <a:rPr lang="sv-SE" dirty="0" err="1"/>
              <a:t>awareness</a:t>
            </a:r>
            <a:r>
              <a:rPr lang="sv-SE" dirty="0"/>
              <a:t>;</a:t>
            </a:r>
          </a:p>
          <a:p>
            <a:pPr lvl="0" algn="ctr"/>
            <a:r>
              <a:rPr lang="sv-SE" b="1" dirty="0" err="1"/>
              <a:t>extend</a:t>
            </a:r>
            <a:r>
              <a:rPr lang="sv-SE" dirty="0"/>
              <a:t> the </a:t>
            </a:r>
            <a:r>
              <a:rPr lang="sv-SE" dirty="0" err="1"/>
              <a:t>impact</a:t>
            </a:r>
            <a:r>
              <a:rPr lang="sv-SE" dirty="0"/>
              <a:t>;</a:t>
            </a:r>
          </a:p>
          <a:p>
            <a:pPr lvl="0" algn="ctr"/>
            <a:r>
              <a:rPr lang="en-GB" b="1" dirty="0"/>
              <a:t>engage</a:t>
            </a:r>
            <a:r>
              <a:rPr lang="en-GB" dirty="0"/>
              <a:t> stakeholders and target groups;</a:t>
            </a:r>
            <a:endParaRPr lang="sv-SE" dirty="0"/>
          </a:p>
          <a:p>
            <a:pPr lvl="0" algn="ctr"/>
            <a:r>
              <a:rPr lang="en-GB" b="1" dirty="0"/>
              <a:t>share</a:t>
            </a:r>
            <a:r>
              <a:rPr lang="en-GB" dirty="0"/>
              <a:t> solutions and know how;</a:t>
            </a:r>
            <a:endParaRPr lang="sv-SE" dirty="0"/>
          </a:p>
          <a:p>
            <a:pPr lvl="0" algn="ctr"/>
            <a:r>
              <a:rPr lang="sv-SE" b="1" dirty="0" err="1"/>
              <a:t>influence</a:t>
            </a:r>
            <a:r>
              <a:rPr lang="sv-SE" dirty="0"/>
              <a:t> policy and </a:t>
            </a:r>
            <a:r>
              <a:rPr lang="sv-SE" dirty="0" err="1"/>
              <a:t>practice</a:t>
            </a:r>
            <a:r>
              <a:rPr lang="sv-SE" dirty="0"/>
              <a:t>;</a:t>
            </a:r>
          </a:p>
          <a:p>
            <a:pPr lvl="0" algn="ctr"/>
            <a:r>
              <a:rPr lang="sv-SE" b="1" dirty="0" err="1"/>
              <a:t>develop</a:t>
            </a:r>
            <a:r>
              <a:rPr lang="sv-SE" dirty="0"/>
              <a:t> new partnerships.</a:t>
            </a:r>
          </a:p>
        </p:txBody>
      </p:sp>
    </p:spTree>
    <p:extLst>
      <p:ext uri="{BB962C8B-B14F-4D97-AF65-F5344CB8AC3E}">
        <p14:creationId xmlns:p14="http://schemas.microsoft.com/office/powerpoint/2010/main" val="365645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Some</a:t>
            </a:r>
            <a:r>
              <a:rPr lang="sv-SE" dirty="0" smtClean="0"/>
              <a:t> implementation </a:t>
            </a:r>
            <a:r>
              <a:rPr lang="sv-SE" dirty="0" err="1" smtClean="0"/>
              <a:t>of</a:t>
            </a:r>
            <a:r>
              <a:rPr lang="sv-SE" dirty="0" smtClean="0"/>
              <a:t> the Dissemination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872542"/>
              </p:ext>
            </p:extLst>
          </p:nvPr>
        </p:nvGraphicFramePr>
        <p:xfrm>
          <a:off x="467544" y="1117816"/>
          <a:ext cx="8064896" cy="5047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val="2298686155"/>
                    </a:ext>
                  </a:extLst>
                </a:gridCol>
              </a:tblGrid>
              <a:tr h="4608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1-project website https://www.icurere.com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2-Share to on the website the Facebook-ENSTN –LinkedIn -Academia -Twitter   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Example link :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2"/>
                        </a:rPr>
                        <a:t>https://egyneosafety.net/third-newsletter-about-corona-virus-nl-no-3-2020-from-project-icu/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https://egyneosafety.net/e-health-training-program-taltech-estonia-13th-november-2020/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https://egyneosafety.net/our-new-project/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3"/>
                        </a:rPr>
                        <a:t>https://www.linkedin.com/events/6729065685558808577/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https://www.facebook.com/events/3393870490709079/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4"/>
                        </a:rPr>
                        <a:t>https://twitter.com/home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5"/>
                        </a:rPr>
                        <a:t>https://www.academia.edu/44420076/ERASMUS_Capacity_building_project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6"/>
                        </a:rPr>
                        <a:t>https://99nicu.org/calendar/event/248-e-health-training-program-taltech-estonia-13th-november-2020/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7"/>
                        </a:rPr>
                        <a:t>https://99nicu.org/calendar/event/249-research-variables/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8"/>
                        </a:rPr>
                        <a:t>https://cesie.org/en/higher-education-and-research/rere-ehealth-research-innovation/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https://www.mubs.edu.lb/oia/news/5529.aspx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9"/>
                        </a:rPr>
                        <a:t>https://www.taltech.ee/health-care-technology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https://ac15f990-1e47-4d47-beda-3519e1823f72.filesusr.com/ugd/23fe5d_f7f0c97be1a34bd0a8a8a6b06e4dd9a4.pdf</a:t>
                      </a:r>
                      <a:endParaRPr lang="sv-S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51" marR="54351" marT="0" marB="0"/>
                </a:tc>
                <a:extLst>
                  <a:ext uri="{0D108BD9-81ED-4DB2-BD59-A6C34878D82A}">
                    <a16:rowId xmlns:a16="http://schemas.microsoft.com/office/drawing/2014/main" val="3738688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064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LN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LNU" id="{B7A18810-679C-45CA-AB33-5753F5734D29}" vid="{0B51E10F-0360-42D5-B9EF-24D6FCEC423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LNU</Template>
  <TotalTime>1253</TotalTime>
  <Words>922</Words>
  <Application>Microsoft Office PowerPoint</Application>
  <PresentationFormat>Bildspel på skärmen (4:3)</PresentationFormat>
  <Paragraphs>147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Tema LNU</vt:lpstr>
      <vt:lpstr> WELCOME  ICU Knowledge triangle, Innovation, Reinforcing of Education, Research,   E-Health and Medical Links</vt:lpstr>
      <vt:lpstr>PowerPoint-presentation</vt:lpstr>
      <vt:lpstr>WP1. PREPARATION  </vt:lpstr>
      <vt:lpstr>WP2. University -Enterprise Web platform KTERE   starts : 2021</vt:lpstr>
      <vt:lpstr>WP3. Study courses and professional Diploma Programs </vt:lpstr>
      <vt:lpstr>WP4:In-service training  </vt:lpstr>
      <vt:lpstr>WP5: Capacity Building </vt:lpstr>
      <vt:lpstr>WP6: Dissemination </vt:lpstr>
      <vt:lpstr>Some implementation of the Dissemination</vt:lpstr>
      <vt:lpstr>Con. Some implementation of the Dissemination</vt:lpstr>
      <vt:lpstr>WP7: Sustainability              Starts at YEAR 2 </vt:lpstr>
      <vt:lpstr>WP8: Quality Control </vt:lpstr>
      <vt:lpstr>PowerPoint-presentation</vt:lpstr>
      <vt:lpstr>WP9: Management </vt:lpstr>
      <vt:lpstr>PowerPoint-presentation</vt:lpstr>
      <vt:lpstr>PowerPoint-presentation</vt:lpstr>
    </vt:vector>
  </TitlesOfParts>
  <Company>Linnaeus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Vasicheva</dc:creator>
  <cp:lastModifiedBy>Dr. Mosad Zineldin</cp:lastModifiedBy>
  <cp:revision>57</cp:revision>
  <dcterms:created xsi:type="dcterms:W3CDTF">2018-08-17T09:19:12Z</dcterms:created>
  <dcterms:modified xsi:type="dcterms:W3CDTF">2020-11-23T18:33:37Z</dcterms:modified>
</cp:coreProperties>
</file>